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EF65CE-CB29-4F29-B7F8-D50062D1339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27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100C8F-989D-4281-8133-CC1EF835139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4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57F2CF9-57DE-4B61-BE81-69C83CF68D5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7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D48245-D616-4C63-A4B6-A3182739B17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7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>
                <a:cs typeface="Arial" panose="020B0604020202020204" pitchFamily="34" charset="0"/>
              </a:rPr>
              <a:t> Show students Chart B in Pub 4012 Page A-2</a:t>
            </a:r>
          </a:p>
        </p:txBody>
      </p:sp>
    </p:spTree>
    <p:extLst>
      <p:ext uri="{BB962C8B-B14F-4D97-AF65-F5344CB8AC3E}">
        <p14:creationId xmlns:p14="http://schemas.microsoft.com/office/powerpoint/2010/main" val="980629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89E8275-F3E2-4512-A79F-27A6474EEA4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909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3C3CB65-AA65-4689-A681-F4AC3C9352D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Pub 4012 Chart D on Page A-3 for more info on Who Should File even if they are under filing thresholds</a:t>
            </a:r>
          </a:p>
          <a:p>
            <a:pPr eaLnBrk="1" hangingPunct="1"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If taxpayer does not file return in last 3 years, may receive a letter from IRS requesting additional info to show that income is really below filing threshold</a:t>
            </a:r>
          </a:p>
        </p:txBody>
      </p:sp>
    </p:spTree>
    <p:extLst>
      <p:ext uri="{BB962C8B-B14F-4D97-AF65-F5344CB8AC3E}">
        <p14:creationId xmlns:p14="http://schemas.microsoft.com/office/powerpoint/2010/main" val="1172835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11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69DD779-A30C-4DE6-9A54-931BEAB4EF01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11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B140C2D-5570-41F8-AD2A-0F66C27F599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07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1939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defRPr/>
            </a:pPr>
            <a:r>
              <a:rPr lang="en-US" dirty="0"/>
              <a:t>TS allows you to file: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both Federal &amp; State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Federal only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State only return</a:t>
            </a:r>
          </a:p>
        </p:txBody>
      </p:sp>
      <p:sp>
        <p:nvSpPr>
          <p:cNvPr id="93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F65E223-B317-4280-86DB-20E758B9222E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93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3DD836-2BCB-485C-B1A3-88BB8216AA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89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935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976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information is in NJ 1040 Instruction booklet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8B29301-6111-4E56-B53D-58BDD8C68452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093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 Tenants who are under the filing threshold should still file to get the $50 property tax credit</a:t>
            </a:r>
          </a:p>
        </p:txBody>
      </p:sp>
      <p:sp>
        <p:nvSpPr>
          <p:cNvPr id="17408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740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7BF70-57D0-45FD-B348-C2D42CC6FB61}" type="datetime1">
              <a:rPr 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12/12/2016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8090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7655F-C295-460A-B763-66532C36FBC1}" type="slidenum">
              <a:rPr lang="en-US" altLang="en-US" sz="140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63381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D276EBD-58BA-4B53-A0FC-EE6E4D78E7B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475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78483D5-9D61-420C-A408-963EC9BBA6D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47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Even if taxpayer was a client at site last year, there will not be any carryover data this first year in </a:t>
            </a:r>
            <a:r>
              <a:rPr lang="en-US" altLang="en-US" dirty="0" err="1">
                <a:cs typeface="Arial" panose="020B0604020202020204" pitchFamily="34" charset="0"/>
              </a:rPr>
              <a:t>TaxSlayer</a:t>
            </a:r>
            <a:r>
              <a:rPr lang="en-US" altLang="en-US" dirty="0">
                <a:cs typeface="Arial" panose="020B0604020202020204" pitchFamily="34" charset="0"/>
              </a:rPr>
              <a:t>.  All data must be entered as if this is a new client.  We expect that there will be carryover data in future years if the client’s return is entered into </a:t>
            </a:r>
            <a:r>
              <a:rPr lang="en-US" altLang="en-US" dirty="0" err="1">
                <a:cs typeface="Arial" panose="020B0604020202020204" pitchFamily="34" charset="0"/>
              </a:rPr>
              <a:t>TaxSlayer</a:t>
            </a:r>
            <a:r>
              <a:rPr lang="en-US" altLang="en-US" dirty="0">
                <a:cs typeface="Arial" panose="020B0604020202020204" pitchFamily="34" charset="0"/>
              </a:rPr>
              <a:t> this year</a:t>
            </a:r>
          </a:p>
        </p:txBody>
      </p:sp>
    </p:spTree>
    <p:extLst>
      <p:ext uri="{BB962C8B-B14F-4D97-AF65-F5344CB8AC3E}">
        <p14:creationId xmlns:p14="http://schemas.microsoft.com/office/powerpoint/2010/main" val="55298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6336D92-F0C6-4E97-9394-150801CA03D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680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97E715-B9DB-4283-BA85-6A4BFB629C5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76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26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D0A01DB-0A4C-47D8-B103-F7C0D9BD43C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12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FF8AE93-8118-4548-AD1F-DE1593CC52E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75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Review this chart in Pub 4012</a:t>
            </a:r>
          </a:p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NJ has its own Filing Requirements (in NJ</a:t>
            </a:r>
            <a:r>
              <a:rPr lang="en-US" altLang="en-US" baseline="0" dirty="0">
                <a:cs typeface="Arial" panose="020B0604020202020204" pitchFamily="34" charset="0"/>
              </a:rPr>
              <a:t> 1040 Instruction booklet)</a:t>
            </a: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Note that these numbers change from year to year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83365C5-DBD4-4FD0-A0A2-EEA524CE1DB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24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A more detailed list of taxable &amp; non-taxable income is in Pub 4012 Tab</a:t>
            </a:r>
            <a:r>
              <a:rPr lang="en-US" altLang="en-US" baseline="0" dirty="0">
                <a:cs typeface="Arial" panose="020B0604020202020204" pitchFamily="34" charset="0"/>
              </a:rPr>
              <a:t> D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8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9EA9382-3C9E-4583-825E-B921414A35AD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78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BF62AFB-E518-4DC5-B939-1C1F425BC380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196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D9924C-50A5-4A19-9BE7-B1A689113258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2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012E50-EC56-4E84-AF19-A61B594B22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76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E660FB7-2B29-4396-BF4B-647A9C343B50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8499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447AB47-4DC0-40E9-8830-6249CDA4A68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  <p:sp>
        <p:nvSpPr>
          <p:cNvPr id="849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Show students Chart C on</a:t>
            </a:r>
            <a:r>
              <a:rPr lang="en-US" altLang="en-US" baseline="0" dirty="0">
                <a:cs typeface="Arial" panose="020B0604020202020204" pitchFamily="34" charset="0"/>
              </a:rPr>
              <a:t> Pub 4912 Page A-3</a:t>
            </a: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7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Who Must/Should File?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IRS Pub 17 – Chapter 1</a:t>
            </a:r>
          </a:p>
          <a:p>
            <a:r>
              <a:rPr lang="en-US" altLang="en-US" dirty="0"/>
              <a:t>IRS Pub 501</a:t>
            </a:r>
          </a:p>
          <a:p>
            <a:r>
              <a:rPr lang="en-US" altLang="en-US" dirty="0"/>
              <a:t>IRS Pub 4012 – Tab A</a:t>
            </a:r>
          </a:p>
          <a:p>
            <a:r>
              <a:rPr lang="en-US" altLang="en-US" dirty="0"/>
              <a:t>IRS 1040 Instructions</a:t>
            </a:r>
          </a:p>
          <a:p>
            <a:r>
              <a:rPr lang="en-US" altLang="en-US" dirty="0"/>
              <a:t>NJ 1040 Instructions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8801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077200" cy="1322387"/>
          </a:xfrm>
        </p:spPr>
        <p:txBody>
          <a:bodyPr>
            <a:normAutofit/>
          </a:bodyPr>
          <a:lstStyle/>
          <a:p>
            <a:r>
              <a:rPr lang="en-US" altLang="en-US" sz="3800" dirty="0"/>
              <a:t>Federal Filing Requirements -</a:t>
            </a:r>
            <a:br>
              <a:rPr lang="en-US" altLang="en-US" sz="3800" dirty="0"/>
            </a:br>
            <a:r>
              <a:rPr lang="en-US" altLang="en-US" sz="3800" dirty="0"/>
              <a:t>Children &amp; Other Dependents</a:t>
            </a:r>
            <a:endParaRPr lang="en-US" altLang="en-US" sz="2700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May need to file own return even if someone else, such as a parent, can claim you as a dependent</a:t>
            </a:r>
          </a:p>
          <a:p>
            <a:pPr lvl="1"/>
            <a:r>
              <a:rPr lang="en-US" altLang="en-US" dirty="0"/>
              <a:t> The amount of earned and unearned income determines whether a child or other dependent must file a return</a:t>
            </a:r>
          </a:p>
          <a:p>
            <a:r>
              <a:rPr lang="en-US" altLang="en-US" dirty="0"/>
              <a:t> Use Pub 4012 Chart B on Page A-2 to determine filing requirement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376491" y="58579"/>
            <a:ext cx="239264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A-Chart B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9268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Also </a:t>
            </a:r>
            <a:r>
              <a:rPr lang="en-US" altLang="en-US" u="sng" dirty="0"/>
              <a:t>Should</a:t>
            </a:r>
            <a:r>
              <a:rPr lang="en-US" altLang="en-US" dirty="0"/>
              <a:t> File Federal When:</a:t>
            </a:r>
            <a:endParaRPr lang="en-US" altLang="en-US" sz="2400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700" dirty="0"/>
              <a:t> Can claim refund of withheld taxes or estimated taxes paid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Can claim refundable credit(s)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/>
              <a:t> Earned income credit (EIC)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/>
              <a:t> Additional child tax credit</a:t>
            </a:r>
          </a:p>
          <a:p>
            <a:pPr lvl="1">
              <a:lnSpc>
                <a:spcPct val="90000"/>
              </a:lnSpc>
            </a:pPr>
            <a:r>
              <a:rPr lang="en-US" altLang="en-US" sz="2300" dirty="0"/>
              <a:t> American Opportunity credit (AOC) for education expenses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If taxpayer received 1099-B for sale of capital assets (when gross proceeds + other income &gt; filing limits – if  cost basis is not shown on 1099-B)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If taxpayer received 1099-S for sale of real estate</a:t>
            </a:r>
          </a:p>
          <a:p>
            <a:pPr>
              <a:lnSpc>
                <a:spcPct val="90000"/>
              </a:lnSpc>
            </a:pPr>
            <a:r>
              <a:rPr lang="en-US" altLang="en-US" sz="2700" dirty="0"/>
              <a:t> If taxpayer did an IRA rollover for amount &gt; filing threshold (to explain that income was rolled over)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330131" y="58579"/>
            <a:ext cx="2439002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94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E-File Federal Return Not Required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6032" indent="-256032">
              <a:lnSpc>
                <a:spcPct val="80000"/>
              </a:lnSpc>
              <a:buClr>
                <a:schemeClr val="accent5">
                  <a:lumMod val="50000"/>
                </a:schemeClr>
              </a:buClr>
              <a:buSzPct val="130000"/>
              <a:buFont typeface="Wingdings" pitchFamily="2" charset="2"/>
              <a:buChar char="§"/>
              <a:defRPr/>
            </a:pPr>
            <a:r>
              <a:rPr lang="en-US" dirty="0"/>
              <a:t> Review of Intake &amp; Interview Sheet &amp; tax documents clearly show that all below apply: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dirty="0"/>
              <a:t> Income is under filing threshold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dirty="0"/>
              <a:t> No withholdings or estimated tax payments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dirty="0"/>
              <a:t> No sale of bonds or securities (Schedule D)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dirty="0"/>
              <a:t> Ineligible for Earned Income Credit</a:t>
            </a:r>
          </a:p>
          <a:p>
            <a:pPr lvl="1">
              <a:lnSpc>
                <a:spcPct val="80000"/>
              </a:lnSpc>
              <a:buClr>
                <a:schemeClr val="accent4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en-US" dirty="0"/>
              <a:t> No advanced payments of Affordable Care Act Premium Tax Credit were made on taxpayer’s behalf</a:t>
            </a:r>
          </a:p>
          <a:p>
            <a:pPr marL="256032" indent="-256032">
              <a:lnSpc>
                <a:spcPct val="80000"/>
              </a:lnSpc>
              <a:buClr>
                <a:schemeClr val="accent5">
                  <a:lumMod val="50000"/>
                </a:schemeClr>
              </a:buClr>
              <a:buSzPct val="130000"/>
              <a:buFont typeface="Wingdings" pitchFamily="2" charset="2"/>
              <a:buChar char="§"/>
              <a:defRPr/>
            </a:pPr>
            <a:r>
              <a:rPr lang="en-US" dirty="0"/>
              <a:t> Although filing may not be required, we encourage filing as a check for identity theft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6440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800" dirty="0"/>
              <a:t>Federal Return</a:t>
            </a:r>
            <a:br>
              <a:rPr lang="en-US" altLang="en-US" dirty="0"/>
            </a:br>
            <a:r>
              <a:rPr lang="en-US" altLang="en-US" sz="3800" dirty="0"/>
              <a:t>Should Return Be Filed? – Not So Clear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 Documents indicate tax return may be necessary:</a:t>
            </a:r>
          </a:p>
          <a:p>
            <a:pPr lvl="1"/>
            <a:r>
              <a:rPr lang="en-US" altLang="en-US" dirty="0"/>
              <a:t> Enter data in TaxSlayer to decide for sure if Federal and State returns are required or not </a:t>
            </a:r>
          </a:p>
          <a:p>
            <a:pPr lvl="1"/>
            <a:r>
              <a:rPr lang="en-US" altLang="en-US" dirty="0"/>
              <a:t> If no return is required:</a:t>
            </a:r>
          </a:p>
          <a:p>
            <a:pPr lvl="2"/>
            <a:r>
              <a:rPr lang="en-US" altLang="en-US" dirty="0"/>
              <a:t> May want to file anyway</a:t>
            </a:r>
          </a:p>
          <a:p>
            <a:pPr lvl="1"/>
            <a:r>
              <a:rPr lang="en-US" dirty="0"/>
              <a:t> If not e-filed, print &amp; write “DID NOT FILE” on taxpayer copy </a:t>
            </a:r>
          </a:p>
          <a:p>
            <a:pPr lvl="2"/>
            <a:r>
              <a:rPr lang="en-US" dirty="0"/>
              <a:t> Update site sign-in sheet to reflect return not filed</a:t>
            </a:r>
          </a:p>
          <a:p>
            <a:r>
              <a:rPr lang="en-US" altLang="en-US" dirty="0"/>
              <a:t> If a Federal Return is required but not a NJ 1040, may still want to e-file NJ Return</a:t>
            </a:r>
          </a:p>
          <a:p>
            <a:r>
              <a:rPr lang="en-US" altLang="en-US" dirty="0"/>
              <a:t> We can file a Federal Return for anyone in USA  </a:t>
            </a:r>
          </a:p>
          <a:p>
            <a:r>
              <a:rPr lang="en-US" altLang="en-US" dirty="0"/>
              <a:t> If Federal Return is not required but NJ is required (rare)</a:t>
            </a:r>
          </a:p>
          <a:p>
            <a:pPr lvl="1"/>
            <a:r>
              <a:rPr lang="en-US" altLang="en-US" dirty="0"/>
              <a:t> Can e-file NJ only                                       	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8336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76" y="2667000"/>
            <a:ext cx="8077200" cy="369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TS - E-File NJ Return Only -</a:t>
            </a:r>
            <a:br>
              <a:rPr lang="en-US" altLang="en-US" sz="4000" dirty="0"/>
            </a:br>
            <a:r>
              <a:rPr lang="en-US" altLang="en-US" sz="4000" dirty="0"/>
              <a:t>e-File section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5"/>
          <p:cNvSpPr>
            <a:spLocks noChangeArrowheads="1"/>
          </p:cNvSpPr>
          <p:nvPr/>
        </p:nvSpPr>
        <p:spPr bwMode="auto">
          <a:xfrm flipV="1">
            <a:off x="646176" y="5696712"/>
            <a:ext cx="1722120" cy="9113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2" name="Picture 11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599" y="1600200"/>
            <a:ext cx="8200571" cy="4724400"/>
          </a:xfrm>
        </p:spPr>
        <p:txBody>
          <a:bodyPr/>
          <a:lstStyle/>
          <a:p>
            <a:r>
              <a:rPr lang="en-US" dirty="0"/>
              <a:t> Click on “Send State Only” to e-file NJ return only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116911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76" y="2962655"/>
            <a:ext cx="8034528" cy="340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TS - E-File NJ Return Only -</a:t>
            </a:r>
            <a:br>
              <a:rPr lang="en-US" altLang="en-US" sz="4000" dirty="0"/>
            </a:br>
            <a:r>
              <a:rPr lang="en-US" altLang="en-US" sz="4000" dirty="0"/>
              <a:t>e-File section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2" name="Picture 11" descr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2840736"/>
            <a:ext cx="8077200" cy="3483864"/>
          </a:xfrm>
        </p:spPr>
        <p:txBody>
          <a:bodyPr/>
          <a:lstStyle/>
          <a:p>
            <a:r>
              <a:rPr lang="en-US" dirty="0"/>
              <a:t> You will receive a warning if you choose to e-file a NJ return only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792" y="2511552"/>
            <a:ext cx="8168640" cy="251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60832" y="1548384"/>
            <a:ext cx="8099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 You will receive a warning if you choose to e-file</a:t>
            </a:r>
          </a:p>
          <a:p>
            <a:r>
              <a:rPr lang="en-US" sz="2800" dirty="0"/>
              <a:t> NJ return only</a:t>
            </a:r>
          </a:p>
        </p:txBody>
      </p:sp>
    </p:spTree>
    <p:extLst>
      <p:ext uri="{BB962C8B-B14F-4D97-AF65-F5344CB8AC3E}">
        <p14:creationId xmlns:p14="http://schemas.microsoft.com/office/powerpoint/2010/main" val="429475749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600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NJ Filing Income Threshold Filing Requirements</a:t>
            </a:r>
            <a:endParaRPr lang="en-US" alt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600198"/>
          <a:ext cx="8077200" cy="449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8834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001132"/>
                          </a:solidFill>
                        </a:rPr>
                        <a:t>If your</a:t>
                      </a:r>
                      <a:r>
                        <a:rPr lang="en-US" sz="2200" baseline="0" dirty="0">
                          <a:solidFill>
                            <a:srgbClr val="001132"/>
                          </a:solidFill>
                        </a:rPr>
                        <a:t> filing status is…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001132"/>
                          </a:solidFill>
                        </a:rPr>
                        <a:t>THEN file a return</a:t>
                      </a:r>
                      <a:r>
                        <a:rPr lang="en-US" sz="2200" baseline="0" dirty="0">
                          <a:solidFill>
                            <a:srgbClr val="001132"/>
                          </a:solidFill>
                        </a:rPr>
                        <a:t> if your gross income (NJ line 28) was at least..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945">
                <a:tc>
                  <a:txBody>
                    <a:bodyPr/>
                    <a:lstStyle/>
                    <a:p>
                      <a:r>
                        <a:rPr lang="en-US" sz="2200" dirty="0"/>
                        <a:t>Single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Married/Civil</a:t>
                      </a:r>
                      <a:r>
                        <a:rPr lang="en-US" sz="2200" baseline="0" dirty="0"/>
                        <a:t> Union Partner filing joint return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/>
                        <a:t>Married/Civil Union Partner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dirty="0"/>
                        <a:t>filing separately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/>
                        <a:t>Head of Household with qualifying child 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43">
                <a:tc>
                  <a:txBody>
                    <a:bodyPr/>
                    <a:lstStyle/>
                    <a:p>
                      <a:r>
                        <a:rPr lang="en-US" sz="2200" dirty="0"/>
                        <a:t>Qualifying widow(</a:t>
                      </a:r>
                      <a:r>
                        <a:rPr lang="en-US" sz="2200" dirty="0" err="1"/>
                        <a:t>er</a:t>
                      </a:r>
                      <a:r>
                        <a:rPr lang="en-US" sz="2200" dirty="0"/>
                        <a:t>)/surviving Civil Union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 descr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Instructions</a:t>
            </a:r>
          </a:p>
        </p:txBody>
      </p:sp>
      <p:pic>
        <p:nvPicPr>
          <p:cNvPr id="12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4710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State Return</a:t>
            </a:r>
            <a:br>
              <a:rPr lang="en-US" altLang="en-US" dirty="0"/>
            </a:br>
            <a:r>
              <a:rPr lang="en-US" altLang="en-US" dirty="0"/>
              <a:t>Do Not File</a:t>
            </a:r>
          </a:p>
        </p:txBody>
      </p:sp>
      <p:sp>
        <p:nvSpPr>
          <p:cNvPr id="74755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/>
              <a:t> Review of Intake &amp; Interview Form &amp; tax documents clearly show that all below apply: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 If </a:t>
            </a:r>
            <a:r>
              <a:rPr lang="en-US" sz="3200" b="1" u="sng" dirty="0"/>
              <a:t>ALL</a:t>
            </a:r>
            <a:r>
              <a:rPr lang="en-US" sz="3200" dirty="0"/>
              <a:t> of the following conditions exist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Income is under filing threshold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No withholdings to be refunded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Homeowner (not a Tenant)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Not eligible for Earned Income Tax Credit (EITC)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400" dirty="0"/>
          </a:p>
        </p:txBody>
      </p:sp>
      <p:pic>
        <p:nvPicPr>
          <p:cNvPr id="7" name="Picture 2" descr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22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Filing status, age &amp; marital situation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Is taxpayer a dependent? Blind? Disabled?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All sources of income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Excluded or exempt income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Deductions that taxpayer qualifies for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Any withholding or estimated taxes paid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Any carryover capital losses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Prior year state refunds / payments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Need To Know</a:t>
            </a:r>
          </a:p>
        </p:txBody>
      </p:sp>
    </p:spTree>
    <p:extLst>
      <p:ext uri="{BB962C8B-B14F-4D97-AF65-F5344CB8AC3E}">
        <p14:creationId xmlns:p14="http://schemas.microsoft.com/office/powerpoint/2010/main" val="164180841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To Get Taxpayer Info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 Taxpayer interview</a:t>
            </a:r>
          </a:p>
          <a:p>
            <a:r>
              <a:rPr lang="en-US" altLang="en-US" sz="3600" dirty="0"/>
              <a:t> Intake/Interview Sheet (Form 13614-C)</a:t>
            </a:r>
          </a:p>
          <a:p>
            <a:r>
              <a:rPr lang="en-US" altLang="en-US" sz="3600" dirty="0"/>
              <a:t> Tax documents</a:t>
            </a:r>
          </a:p>
          <a:p>
            <a:r>
              <a:rPr lang="en-US" altLang="en-US" sz="3600" dirty="0"/>
              <a:t> Prior year tax return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03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and NJ State Filing Requirements are Different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Counselors must reference both Federal and State filing requirements guidelines</a:t>
            </a:r>
          </a:p>
          <a:p>
            <a:pPr lvl="1"/>
            <a:r>
              <a:rPr lang="en-US" dirty="0"/>
              <a:t> A taxpayer may be required to file a Federal Return but not a NJ State Return</a:t>
            </a:r>
          </a:p>
          <a:p>
            <a:pPr lvl="1"/>
            <a:r>
              <a:rPr lang="en-US" dirty="0"/>
              <a:t> A taxpayer may be required to file a NJ State Return but not a Federal Return</a:t>
            </a:r>
          </a:p>
          <a:p>
            <a:r>
              <a:rPr lang="en-US" dirty="0"/>
              <a:t> Even if a taxpayer is not required to file a tax return, there are cases the return should be filed anyway (e.g. - Tax withheld from pay check) </a:t>
            </a:r>
          </a:p>
          <a:p>
            <a:r>
              <a:rPr lang="en-US" dirty="0">
                <a:solidFill>
                  <a:srgbClr val="FF0000"/>
                </a:solidFill>
              </a:rPr>
              <a:t> NOTE:  IRS guidelines suggest all returns be filed, even if not required.  This is to help prevent fraud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545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Filing Requirements – </a:t>
            </a:r>
            <a:br>
              <a:rPr lang="en-US" dirty="0"/>
            </a:br>
            <a:r>
              <a:rPr lang="en-US" dirty="0"/>
              <a:t>Quick Reference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 </a:t>
            </a:r>
            <a:r>
              <a:rPr lang="en-US" b="1" u="sng" dirty="0"/>
              <a:t>IRS 4012 Tab A Chart A</a:t>
            </a:r>
            <a:r>
              <a:rPr lang="en-US" dirty="0"/>
              <a:t> – Income filing minimums for most taxpayers Who Must File </a:t>
            </a:r>
          </a:p>
          <a:p>
            <a:r>
              <a:rPr lang="en-US" b="1" dirty="0"/>
              <a:t> </a:t>
            </a:r>
            <a:r>
              <a:rPr lang="en-US" b="1" u="sng" dirty="0"/>
              <a:t>IRS 4012 Tab A Chart B</a:t>
            </a:r>
            <a:r>
              <a:rPr lang="en-US" dirty="0"/>
              <a:t> – For Children and Other Dependents</a:t>
            </a:r>
          </a:p>
          <a:p>
            <a:r>
              <a:rPr lang="en-US" b="1" dirty="0"/>
              <a:t> </a:t>
            </a:r>
            <a:r>
              <a:rPr lang="en-US" b="1" u="sng" dirty="0"/>
              <a:t>IRS 4012 Tab A Chart C</a:t>
            </a:r>
            <a:r>
              <a:rPr lang="en-US" dirty="0"/>
              <a:t> – Other Situations When You Must File </a:t>
            </a:r>
          </a:p>
          <a:p>
            <a:r>
              <a:rPr lang="en-US" b="1" dirty="0"/>
              <a:t> </a:t>
            </a:r>
            <a:r>
              <a:rPr lang="en-US" b="1" u="sng" dirty="0"/>
              <a:t>IRS 4012 Tab A Chart D</a:t>
            </a:r>
            <a:r>
              <a:rPr lang="en-US" dirty="0"/>
              <a:t> – Who Should File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7141122" y="58579"/>
            <a:ext cx="162801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3574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295400"/>
          </a:xfrm>
        </p:spPr>
        <p:txBody>
          <a:bodyPr>
            <a:normAutofit/>
          </a:bodyPr>
          <a:lstStyle/>
          <a:p>
            <a:r>
              <a:rPr lang="en-US" altLang="en-US" sz="3600"/>
              <a:t>Federal Filing Income Thresholds – Chart A For Most People Who Must File</a:t>
            </a:r>
            <a:endParaRPr lang="en-US" altLang="en-US" sz="2400" dirty="0"/>
          </a:p>
        </p:txBody>
      </p:sp>
      <p:sp>
        <p:nvSpPr>
          <p:cNvPr id="8" name="TextBox 7" descr="NJ Pub Ref"/>
          <p:cNvSpPr txBox="1"/>
          <p:nvPr/>
        </p:nvSpPr>
        <p:spPr>
          <a:xfrm>
            <a:off x="6387840" y="58579"/>
            <a:ext cx="238129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A-Chart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389" y="1555845"/>
            <a:ext cx="6782936" cy="427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78963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Principal Sources Of Gross Income</a:t>
            </a:r>
            <a:endParaRPr lang="en-US" altLang="en-US" sz="2200" dirty="0"/>
          </a:p>
        </p:txBody>
      </p:sp>
      <p:sp>
        <p:nvSpPr>
          <p:cNvPr id="32772" name="Right Arrow Callout 14"/>
          <p:cNvSpPr>
            <a:spLocks noChangeArrowheads="1"/>
          </p:cNvSpPr>
          <p:nvPr/>
        </p:nvSpPr>
        <p:spPr bwMode="auto">
          <a:xfrm rot="1542559">
            <a:off x="1082675" y="2022475"/>
            <a:ext cx="3198813" cy="1154113"/>
          </a:xfrm>
          <a:prstGeom prst="rightArrowCallout">
            <a:avLst>
              <a:gd name="adj1" fmla="val 25000"/>
              <a:gd name="adj2" fmla="val 25000"/>
              <a:gd name="adj3" fmla="val 25009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Salaries/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Wages</a:t>
            </a:r>
          </a:p>
        </p:txBody>
      </p:sp>
      <p:pic>
        <p:nvPicPr>
          <p:cNvPr id="32773" name="Picture 4" descr="http://www.clker.com/cliparts/3/4/4/9/12376865161820630641money%20ba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904">
            <a:off x="3822700" y="2646363"/>
            <a:ext cx="180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0" name="TextBox 4"/>
          <p:cNvSpPr txBox="1">
            <a:spLocks noChangeArrowheads="1"/>
          </p:cNvSpPr>
          <p:nvPr/>
        </p:nvSpPr>
        <p:spPr bwMode="auto">
          <a:xfrm>
            <a:off x="3886200" y="4292600"/>
            <a:ext cx="1905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</a:p>
        </p:txBody>
      </p:sp>
      <p:sp>
        <p:nvSpPr>
          <p:cNvPr id="32775" name="Right Arrow Callout 19"/>
          <p:cNvSpPr>
            <a:spLocks noChangeArrowheads="1"/>
          </p:cNvSpPr>
          <p:nvPr/>
        </p:nvSpPr>
        <p:spPr bwMode="auto">
          <a:xfrm rot="512129">
            <a:off x="719138" y="3511550"/>
            <a:ext cx="3198812" cy="1155700"/>
          </a:xfrm>
          <a:prstGeom prst="right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</a:p>
        </p:txBody>
      </p:sp>
      <p:sp>
        <p:nvSpPr>
          <p:cNvPr id="32776" name="Right Arrow Callout 20"/>
          <p:cNvSpPr>
            <a:spLocks noChangeArrowheads="1"/>
          </p:cNvSpPr>
          <p:nvPr/>
        </p:nvSpPr>
        <p:spPr bwMode="auto">
          <a:xfrm rot="-784132">
            <a:off x="698500" y="5243513"/>
            <a:ext cx="3198813" cy="1155700"/>
          </a:xfrm>
          <a:prstGeom prst="rightArrowCallout">
            <a:avLst>
              <a:gd name="adj1" fmla="val 25000"/>
              <a:gd name="adj2" fmla="val 25000"/>
              <a:gd name="adj3" fmla="val 24975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Dividends</a:t>
            </a:r>
          </a:p>
        </p:txBody>
      </p:sp>
      <p:sp>
        <p:nvSpPr>
          <p:cNvPr id="32777" name="Left Arrow Callout 15"/>
          <p:cNvSpPr>
            <a:spLocks noChangeArrowheads="1"/>
          </p:cNvSpPr>
          <p:nvPr/>
        </p:nvSpPr>
        <p:spPr bwMode="auto">
          <a:xfrm rot="-1138456">
            <a:off x="5400675" y="2155825"/>
            <a:ext cx="3219450" cy="1138238"/>
          </a:xfrm>
          <a:prstGeom prst="leftArrowCallout">
            <a:avLst>
              <a:gd name="adj1" fmla="val 25000"/>
              <a:gd name="adj2" fmla="val 25000"/>
              <a:gd name="adj3" fmla="val 24972"/>
              <a:gd name="adj4" fmla="val 6497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Sale of Assets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8" name="Left Arrow Callout 22"/>
          <p:cNvSpPr>
            <a:spLocks noChangeArrowheads="1"/>
          </p:cNvSpPr>
          <p:nvPr/>
        </p:nvSpPr>
        <p:spPr bwMode="auto">
          <a:xfrm>
            <a:off x="5632450" y="3578225"/>
            <a:ext cx="3378200" cy="1284288"/>
          </a:xfrm>
          <a:prstGeom prst="leftArrowCallout">
            <a:avLst>
              <a:gd name="adj1" fmla="val 25000"/>
              <a:gd name="adj2" fmla="val 25000"/>
              <a:gd name="adj3" fmla="val 24989"/>
              <a:gd name="adj4" fmla="val 7213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Pensions/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IRA Distributions</a:t>
            </a:r>
          </a:p>
        </p:txBody>
      </p:sp>
      <p:sp>
        <p:nvSpPr>
          <p:cNvPr id="32779" name="Left Arrow Callout 23"/>
          <p:cNvSpPr>
            <a:spLocks noChangeArrowheads="1"/>
          </p:cNvSpPr>
          <p:nvPr/>
        </p:nvSpPr>
        <p:spPr bwMode="auto">
          <a:xfrm rot="401226">
            <a:off x="5405438" y="5051425"/>
            <a:ext cx="3063875" cy="1282700"/>
          </a:xfrm>
          <a:prstGeom prst="leftArrowCallout">
            <a:avLst>
              <a:gd name="adj1" fmla="val 25000"/>
              <a:gd name="adj2" fmla="val 25000"/>
              <a:gd name="adj3" fmla="val 25014"/>
              <a:gd name="adj4" fmla="val 7032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latin typeface="Arial" panose="020B0604020202020204" pitchFamily="34" charset="0"/>
                <a:cs typeface="Arial" panose="020B0604020202020204" pitchFamily="34" charset="0"/>
              </a:rPr>
              <a:t>Social Security Benefits</a:t>
            </a:r>
          </a:p>
        </p:txBody>
      </p:sp>
      <p:sp>
        <p:nvSpPr>
          <p:cNvPr id="12" name="TextBox 11" descr="NJ Pub Ref"/>
          <p:cNvSpPr txBox="1"/>
          <p:nvPr/>
        </p:nvSpPr>
        <p:spPr>
          <a:xfrm>
            <a:off x="7118553" y="58579"/>
            <a:ext cx="1650580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 Tab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3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5" grpId="0" animBg="1"/>
      <p:bldP spid="32776" grpId="0" animBg="1"/>
      <p:bldP spid="32777" grpId="0" animBg="1"/>
      <p:bldP spid="32778" grpId="0" animBg="1"/>
      <p:bldP spid="327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0668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Federal Filing Requirements</a:t>
            </a:r>
            <a:endParaRPr lang="en-US" altLang="en-US" sz="27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Any person born on 1/1  is considered to be born in the prior year for Federal tax purposes</a:t>
            </a:r>
          </a:p>
          <a:p>
            <a:pPr lvl="1">
              <a:defRPr/>
            </a:pPr>
            <a:r>
              <a:rPr lang="en-US" altLang="en-US" sz="2400" dirty="0"/>
              <a:t> But not for NJ tax purposes</a:t>
            </a:r>
          </a:p>
          <a:p>
            <a:pPr lvl="1">
              <a:defRPr/>
            </a:pPr>
            <a:r>
              <a:rPr lang="en-US" altLang="en-US" sz="2400" dirty="0"/>
              <a:t> Applies to taxpayer, spouse and dependent</a:t>
            </a:r>
          </a:p>
          <a:p>
            <a:pPr eaLnBrk="1" hangingPunct="1"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When using chart and calculating gross income, </a:t>
            </a:r>
            <a:r>
              <a:rPr lang="en-US" altLang="en-US" b="1" u="sng" dirty="0"/>
              <a:t>exclude</a:t>
            </a:r>
            <a:r>
              <a:rPr lang="en-US" altLang="en-US" dirty="0"/>
              <a:t> Social Security benefits unless:</a:t>
            </a:r>
          </a:p>
          <a:p>
            <a:pPr lvl="1" eaLnBrk="1" hangingPunct="1">
              <a:defRPr/>
            </a:pPr>
            <a:r>
              <a:rPr lang="en-US" altLang="en-US" sz="2400" dirty="0"/>
              <a:t> </a:t>
            </a:r>
            <a:r>
              <a:rPr lang="en-US" altLang="en-US" sz="2600" dirty="0"/>
              <a:t>married filing a separate return &amp; taxpayer  lived with spouse at any time during current tax year </a:t>
            </a:r>
            <a:r>
              <a:rPr lang="en-US" altLang="en-US" sz="2600" b="1" dirty="0"/>
              <a:t>OR</a:t>
            </a:r>
          </a:p>
          <a:p>
            <a:pPr lvl="1" eaLnBrk="1" hangingPunct="1">
              <a:defRPr/>
            </a:pPr>
            <a:r>
              <a:rPr lang="en-US" altLang="en-US" sz="2600" dirty="0"/>
              <a:t> ½ of Social Security benefits plus other gross income &amp; tax-exempt interest &gt; $25,000 ($32,000 if MFJ) </a:t>
            </a:r>
          </a:p>
          <a:p>
            <a:pPr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Must file if not living with spouse at end of current tax year (or on date spouse died) &amp; gross income of at least </a:t>
            </a:r>
            <a:r>
              <a:rPr lang="en-US" altLang="en-US" dirty="0">
                <a:solidFill>
                  <a:schemeClr val="accent5">
                    <a:lumMod val="10000"/>
                  </a:schemeClr>
                </a:solidFill>
              </a:rPr>
              <a:t>$4,000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5165005" y="58579"/>
            <a:ext cx="360412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4012, Tab A  Chart A – Footnotes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1246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Also </a:t>
            </a:r>
            <a:r>
              <a:rPr lang="en-US" altLang="en-US" u="sng" dirty="0"/>
              <a:t>Must</a:t>
            </a:r>
            <a:r>
              <a:rPr lang="en-US" altLang="en-US" dirty="0"/>
              <a:t> File Federal Return If:</a:t>
            </a:r>
            <a:endParaRPr lang="en-US" altLang="en-US" sz="2700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b="1" u="sng" dirty="0"/>
              <a:t>Taxpayer:</a:t>
            </a:r>
          </a:p>
          <a:p>
            <a:r>
              <a:rPr lang="en-US" altLang="en-US" dirty="0"/>
              <a:t>  Owes special taxes (e.g. - unreported tips, household employment, recapture of first-time homebuyer credit, etc.)</a:t>
            </a:r>
          </a:p>
          <a:p>
            <a:r>
              <a:rPr lang="en-US" altLang="en-US" dirty="0"/>
              <a:t>  Has over $400 of net self-employment income</a:t>
            </a:r>
          </a:p>
          <a:p>
            <a:r>
              <a:rPr lang="en-US" altLang="en-US" dirty="0"/>
              <a:t>  Other situations listed 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Use Pub 4012 Chart C on Page A-3 to determine other situations when must file</a:t>
            </a:r>
          </a:p>
        </p:txBody>
      </p:sp>
      <p:sp>
        <p:nvSpPr>
          <p:cNvPr id="5" name="TextBox 4" descr="NJ Pub Ref"/>
          <p:cNvSpPr txBox="1"/>
          <p:nvPr/>
        </p:nvSpPr>
        <p:spPr>
          <a:xfrm>
            <a:off x="6365270" y="58579"/>
            <a:ext cx="240386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altLang="en-US" sz="1600" dirty="0"/>
              <a:t>Pub 4012 Tab A-Chart C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298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1447</Words>
  <Application>Microsoft Office PowerPoint</Application>
  <PresentationFormat>On-screen Show (4:3)</PresentationFormat>
  <Paragraphs>224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Verdana</vt:lpstr>
      <vt:lpstr>Wingdings</vt:lpstr>
      <vt:lpstr>NJ Template 06</vt:lpstr>
      <vt:lpstr>Who Must/Should File?</vt:lpstr>
      <vt:lpstr>Need To Know</vt:lpstr>
      <vt:lpstr>Where To Get Taxpayer Info</vt:lpstr>
      <vt:lpstr>Federal and NJ State Filing Requirements are Different</vt:lpstr>
      <vt:lpstr>Federal Filing Requirements –  Quick Reference</vt:lpstr>
      <vt:lpstr>Federal Filing Income Thresholds – Chart A For Most People Who Must File</vt:lpstr>
      <vt:lpstr>Principal Sources Of Gross Income</vt:lpstr>
      <vt:lpstr>Federal Filing Requirements</vt:lpstr>
      <vt:lpstr>Also Must File Federal Return If:</vt:lpstr>
      <vt:lpstr>Federal Filing Requirements - Children &amp; Other Dependents</vt:lpstr>
      <vt:lpstr>Also Should File Federal When:</vt:lpstr>
      <vt:lpstr>E-File Federal Return Not Required</vt:lpstr>
      <vt:lpstr>Federal Return Should Return Be Filed? – Not So Clear</vt:lpstr>
      <vt:lpstr>TS - E-File NJ Return Only - e-File section</vt:lpstr>
      <vt:lpstr>TS - E-File NJ Return Only - e-File section</vt:lpstr>
      <vt:lpstr>NJ Filing Income Threshold Filing Requirements</vt:lpstr>
      <vt:lpstr>NJ State Return Do Not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2016-12-12T20:53:46Z</dcterms:modified>
</cp:coreProperties>
</file>